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5"/>
  </p:notesMasterIdLst>
  <p:handoutMasterIdLst>
    <p:handoutMasterId r:id="rId26"/>
  </p:handoutMasterIdLst>
  <p:sldIdLst>
    <p:sldId id="256" r:id="rId2"/>
    <p:sldId id="374" r:id="rId3"/>
    <p:sldId id="375" r:id="rId4"/>
    <p:sldId id="382" r:id="rId5"/>
    <p:sldId id="341" r:id="rId6"/>
    <p:sldId id="340" r:id="rId7"/>
    <p:sldId id="345" r:id="rId8"/>
    <p:sldId id="342" r:id="rId9"/>
    <p:sldId id="349" r:id="rId10"/>
    <p:sldId id="343" r:id="rId11"/>
    <p:sldId id="376" r:id="rId12"/>
    <p:sldId id="289" r:id="rId13"/>
    <p:sldId id="344" r:id="rId14"/>
    <p:sldId id="378" r:id="rId15"/>
    <p:sldId id="346" r:id="rId16"/>
    <p:sldId id="367" r:id="rId17"/>
    <p:sldId id="383" r:id="rId18"/>
    <p:sldId id="380" r:id="rId19"/>
    <p:sldId id="280" r:id="rId20"/>
    <p:sldId id="274" r:id="rId21"/>
    <p:sldId id="325" r:id="rId22"/>
    <p:sldId id="369" r:id="rId23"/>
    <p:sldId id="373" r:id="rId24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4FF0A10-034C-EB87-8A1D-B0FF32718F18}" name="Hathaway, Andrew J" initials="AH" userId="S::hathawaj@id.doe.gov::2c431385-28be-4e56-8d57-2d11db866de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thaway, Andrew J" initials="HAJ" lastIdx="7" clrIdx="0">
    <p:extLst>
      <p:ext uri="{19B8F6BF-5375-455C-9EA6-DF929625EA0E}">
        <p15:presenceInfo xmlns:p15="http://schemas.microsoft.com/office/powerpoint/2012/main" userId="Hathaway, Andrew J" providerId="None"/>
      </p:ext>
    </p:extLst>
  </p:cmAuthor>
  <p:cmAuthor id="2" name="Hathaway, Andrew J" initials="AH" lastIdx="2" clrIdx="1">
    <p:extLst>
      <p:ext uri="{19B8F6BF-5375-455C-9EA6-DF929625EA0E}">
        <p15:presenceInfo xmlns:p15="http://schemas.microsoft.com/office/powerpoint/2012/main" userId="S::hathawaj@id.doe.gov::2c431385-28be-4e56-8d57-2d11db866de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0000"/>
    <a:srgbClr val="0066FF"/>
    <a:srgbClr val="003300"/>
    <a:srgbClr val="1B5527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34" autoAdjust="0"/>
    <p:restoredTop sz="94660"/>
  </p:normalViewPr>
  <p:slideViewPr>
    <p:cSldViewPr>
      <p:cViewPr varScale="1">
        <p:scale>
          <a:sx n="100" d="100"/>
          <a:sy n="100" d="100"/>
        </p:scale>
        <p:origin x="1926" y="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DC6C3B8-446C-4E93-BD98-C568E52A724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241D22A-BC20-4E0E-8295-16E62CDF5E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4117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73B01F-819E-43A0-86D6-62D321E824E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2A2D94-0EEA-43C8-BDB8-11FDB9989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74727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OE-NE LOGO (Horizontal) 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152400"/>
            <a:ext cx="872331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381000" y="1546225"/>
            <a:ext cx="8458200" cy="0"/>
          </a:xfrm>
          <a:prstGeom prst="line">
            <a:avLst/>
          </a:prstGeom>
          <a:noFill/>
          <a:ln w="38100">
            <a:solidFill>
              <a:srgbClr val="1B5527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533400" y="1600200"/>
            <a:ext cx="8458200" cy="0"/>
          </a:xfrm>
          <a:prstGeom prst="line">
            <a:avLst/>
          </a:prstGeom>
          <a:noFill/>
          <a:ln w="38100">
            <a:solidFill>
              <a:srgbClr val="E8BB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572000"/>
            <a:ext cx="76962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48584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September 2018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DOELAP Assessor Training</a:t>
            </a:r>
          </a:p>
        </p:txBody>
      </p:sp>
    </p:spTree>
    <p:extLst>
      <p:ext uri="{BB962C8B-B14F-4D97-AF65-F5344CB8AC3E}">
        <p14:creationId xmlns:p14="http://schemas.microsoft.com/office/powerpoint/2010/main" val="699842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38600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September 2018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DOELAP Assessor Training</a:t>
            </a:r>
          </a:p>
        </p:txBody>
      </p:sp>
    </p:spTree>
    <p:extLst>
      <p:ext uri="{BB962C8B-B14F-4D97-AF65-F5344CB8AC3E}">
        <p14:creationId xmlns:p14="http://schemas.microsoft.com/office/powerpoint/2010/main" val="1076137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September 2018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DOELAP Assessor Training</a:t>
            </a:r>
          </a:p>
        </p:txBody>
      </p:sp>
    </p:spTree>
    <p:extLst>
      <p:ext uri="{BB962C8B-B14F-4D97-AF65-F5344CB8AC3E}">
        <p14:creationId xmlns:p14="http://schemas.microsoft.com/office/powerpoint/2010/main" val="1082856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September 2018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DOELAP Assessor Training</a:t>
            </a:r>
          </a:p>
        </p:txBody>
      </p:sp>
    </p:spTree>
    <p:extLst>
      <p:ext uri="{BB962C8B-B14F-4D97-AF65-F5344CB8AC3E}">
        <p14:creationId xmlns:p14="http://schemas.microsoft.com/office/powerpoint/2010/main" val="1647319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OE-NE LOGO (Vertital) 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7313"/>
            <a:ext cx="2743200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895600" y="152400"/>
            <a:ext cx="5791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76400"/>
            <a:ext cx="82296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>
            <a:off x="381000" y="1470025"/>
            <a:ext cx="8458200" cy="0"/>
          </a:xfrm>
          <a:prstGeom prst="line">
            <a:avLst/>
          </a:prstGeom>
          <a:noFill/>
          <a:ln w="38100">
            <a:solidFill>
              <a:srgbClr val="1B5527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>
            <a:off x="533400" y="1524000"/>
            <a:ext cx="8458200" cy="0"/>
          </a:xfrm>
          <a:prstGeom prst="line">
            <a:avLst/>
          </a:prstGeom>
          <a:noFill/>
          <a:ln w="38100">
            <a:solidFill>
              <a:srgbClr val="E8BB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629400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September 2018</a:t>
            </a:r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r>
              <a:rPr lang="en-US"/>
              <a:t>DOELAP Assessor Training</a:t>
            </a:r>
          </a:p>
        </p:txBody>
      </p:sp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7162800" y="6610350"/>
            <a:ext cx="1828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fld id="{062B8545-E67B-4261-B9F0-CF8394FD6828}" type="slidenum">
              <a:rPr lang="en-US" sz="900"/>
              <a:pPr algn="r">
                <a:spcBef>
                  <a:spcPct val="50000"/>
                </a:spcBef>
                <a:defRPr/>
              </a:pPr>
              <a:t>‹#›</a:t>
            </a:fld>
            <a:endParaRPr lang="en-US" sz="9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0" r:id="rId2"/>
    <p:sldLayoutId id="2147483671" r:id="rId3"/>
    <p:sldLayoutId id="2147483672" r:id="rId4"/>
    <p:sldLayoutId id="2147483673" r:id="rId5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B5527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B5527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B5527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B5527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B5527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B5527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B5527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B5527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B5527"/>
          </a:solidFill>
          <a:latin typeface="Arial" charset="0"/>
        </a:defRPr>
      </a:lvl9pPr>
    </p:titleStyle>
    <p:bodyStyle>
      <a:lvl1pPr marL="231775" indent="-231775" algn="l" rtl="0" eaLnBrk="1" fontAlgn="base" hangingPunct="1">
        <a:spcBef>
          <a:spcPct val="0"/>
        </a:spcBef>
        <a:spcAft>
          <a:spcPct val="0"/>
        </a:spcAft>
        <a:buClr>
          <a:srgbClr val="1B5527"/>
        </a:buClr>
        <a:buFont typeface="Wingdings" pitchFamily="2" charset="2"/>
        <a:buChar char="n"/>
        <a:defRPr sz="2000" b="1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5425" algn="l" rtl="0" eaLnBrk="1" fontAlgn="base" hangingPunct="1">
        <a:spcBef>
          <a:spcPct val="0"/>
        </a:spcBef>
        <a:spcAft>
          <a:spcPct val="10000"/>
        </a:spcAft>
        <a:buClr>
          <a:srgbClr val="1B5527"/>
        </a:buClr>
        <a:buSzPct val="110000"/>
        <a:buFont typeface="Symbol" pitchFamily="18" charset="2"/>
        <a:buChar char="·"/>
        <a:defRPr>
          <a:solidFill>
            <a:schemeClr val="tx1"/>
          </a:solidFill>
          <a:latin typeface="+mn-lt"/>
        </a:defRPr>
      </a:lvl2pPr>
      <a:lvl3pPr marL="914400" indent="-228600" algn="l" rtl="0" eaLnBrk="1" fontAlgn="base" hangingPunct="1">
        <a:spcBef>
          <a:spcPct val="0"/>
        </a:spcBef>
        <a:spcAft>
          <a:spcPct val="10000"/>
        </a:spcAft>
        <a:buClr>
          <a:srgbClr val="1B5527"/>
        </a:buClr>
        <a:buSzPct val="110000"/>
        <a:buFont typeface="Arial" charset="0"/>
        <a:buChar char="–"/>
        <a:defRPr sz="1600">
          <a:solidFill>
            <a:schemeClr val="tx1"/>
          </a:solidFill>
          <a:latin typeface="+mn-lt"/>
        </a:defRPr>
      </a:lvl3pPr>
      <a:lvl4pPr marL="1257300" indent="-228600" algn="l" rtl="0" eaLnBrk="1" fontAlgn="base" hangingPunct="1">
        <a:spcBef>
          <a:spcPct val="0"/>
        </a:spcBef>
        <a:spcAft>
          <a:spcPct val="10000"/>
        </a:spcAft>
        <a:buClr>
          <a:srgbClr val="1B5527"/>
        </a:buClr>
        <a:buChar char="•"/>
        <a:defRPr sz="1400">
          <a:solidFill>
            <a:schemeClr val="tx1"/>
          </a:solidFill>
          <a:latin typeface="+mn-lt"/>
        </a:defRPr>
      </a:lvl4pPr>
      <a:lvl5pPr marL="1600200" indent="-228600" algn="l" rtl="0" eaLnBrk="1" fontAlgn="base" hangingPunct="1">
        <a:spcBef>
          <a:spcPct val="0"/>
        </a:spcBef>
        <a:spcAft>
          <a:spcPct val="10000"/>
        </a:spcAft>
        <a:buClr>
          <a:srgbClr val="1B5527"/>
        </a:buClr>
        <a:buChar char="»"/>
        <a:defRPr sz="1200">
          <a:solidFill>
            <a:schemeClr val="tx1"/>
          </a:solidFill>
          <a:latin typeface="+mn-lt"/>
        </a:defRPr>
      </a:lvl5pPr>
      <a:lvl6pPr marL="2057400" indent="-228600" algn="l" rtl="0" eaLnBrk="1" fontAlgn="base" hangingPunct="1">
        <a:spcBef>
          <a:spcPct val="0"/>
        </a:spcBef>
        <a:spcAft>
          <a:spcPct val="10000"/>
        </a:spcAft>
        <a:buClr>
          <a:srgbClr val="1B5527"/>
        </a:buClr>
        <a:buChar char="»"/>
        <a:defRPr sz="1200">
          <a:solidFill>
            <a:schemeClr val="tx1"/>
          </a:solidFill>
          <a:latin typeface="+mn-lt"/>
        </a:defRPr>
      </a:lvl6pPr>
      <a:lvl7pPr marL="2514600" indent="-228600" algn="l" rtl="0" eaLnBrk="1" fontAlgn="base" hangingPunct="1">
        <a:spcBef>
          <a:spcPct val="0"/>
        </a:spcBef>
        <a:spcAft>
          <a:spcPct val="10000"/>
        </a:spcAft>
        <a:buClr>
          <a:srgbClr val="1B5527"/>
        </a:buClr>
        <a:buChar char="»"/>
        <a:defRPr sz="1200">
          <a:solidFill>
            <a:schemeClr val="tx1"/>
          </a:solidFill>
          <a:latin typeface="+mn-lt"/>
        </a:defRPr>
      </a:lvl7pPr>
      <a:lvl8pPr marL="2971800" indent="-228600" algn="l" rtl="0" eaLnBrk="1" fontAlgn="base" hangingPunct="1">
        <a:spcBef>
          <a:spcPct val="0"/>
        </a:spcBef>
        <a:spcAft>
          <a:spcPct val="10000"/>
        </a:spcAft>
        <a:buClr>
          <a:srgbClr val="1B5527"/>
        </a:buClr>
        <a:buChar char="»"/>
        <a:defRPr sz="1200">
          <a:solidFill>
            <a:schemeClr val="tx1"/>
          </a:solidFill>
          <a:latin typeface="+mn-lt"/>
        </a:defRPr>
      </a:lvl8pPr>
      <a:lvl9pPr marL="3429000" indent="-228600" algn="l" rtl="0" eaLnBrk="1" fontAlgn="base" hangingPunct="1">
        <a:spcBef>
          <a:spcPct val="0"/>
        </a:spcBef>
        <a:spcAft>
          <a:spcPct val="10000"/>
        </a:spcAft>
        <a:buClr>
          <a:srgbClr val="1B5527"/>
        </a:buClr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Assessing Quality Assurance Programs and Addressing Corrective Actions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Idaho Falls, ID</a:t>
            </a:r>
          </a:p>
          <a:p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September 2026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7FCD9-4A91-E125-8F3C-650EDAD52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 Assurance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D9194-7663-F306-2188-A6046955A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5105400"/>
          </a:xfrm>
        </p:spPr>
        <p:txBody>
          <a:bodyPr/>
          <a:lstStyle/>
          <a:p>
            <a:pPr marL="457200" marR="0" lvl="1" indent="-457200">
              <a:spcBef>
                <a:spcPts val="5"/>
              </a:spcBef>
              <a:spcAft>
                <a:spcPts val="1800"/>
              </a:spcAft>
              <a:buSzPts val="1100"/>
              <a:buNone/>
              <a:tabLst>
                <a:tab pos="647065" algn="l"/>
                <a:tab pos="647700" algn="l"/>
              </a:tabLst>
            </a:pPr>
            <a:r>
              <a:rPr lang="en-US" b="1" u="sng" spc="-1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DOE-STD-1095-2025</a:t>
            </a:r>
            <a:r>
              <a:rPr lang="en-US" b="1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clause</a:t>
            </a:r>
            <a:r>
              <a:rPr lang="en-US" b="1" spc="-1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4.1 – Quality</a:t>
            </a:r>
            <a:r>
              <a:rPr lang="en-US" b="1" spc="-2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spc="-1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Assurance</a:t>
            </a:r>
            <a:r>
              <a:rPr lang="en-US" b="1" spc="-3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spc="-1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</a:t>
            </a:r>
          </a:p>
          <a:p>
            <a:pPr marL="457200" marR="467995" lvl="0" indent="-457200">
              <a:spcBef>
                <a:spcPts val="0"/>
              </a:spcBef>
              <a:spcAft>
                <a:spcPts val="1200"/>
              </a:spcAft>
              <a:buSzPts val="1100"/>
              <a:buNone/>
              <a:tabLst>
                <a:tab pos="876300" algn="l"/>
              </a:tabLst>
            </a:pPr>
            <a:r>
              <a:rPr lang="en-US" sz="1600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(a)  The</a:t>
            </a:r>
            <a:r>
              <a:rPr lang="en-US" sz="1600" spc="-1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</a:t>
            </a:r>
            <a:r>
              <a:rPr lang="en-US" sz="1600" spc="-2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shall</a:t>
            </a:r>
            <a:r>
              <a:rPr lang="en-US" sz="1600" spc="-1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have</a:t>
            </a:r>
            <a:r>
              <a:rPr lang="en-US" sz="1600" spc="-1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sz="1600" spc="-1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documented</a:t>
            </a:r>
            <a:r>
              <a:rPr lang="en-US" sz="1600" spc="-3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QAP</a:t>
            </a:r>
            <a:r>
              <a:rPr lang="en-US" sz="1600" spc="-1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describing</a:t>
            </a:r>
            <a:r>
              <a:rPr lang="en-US" sz="1600" spc="-2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en-US" sz="1600" spc="-2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internal management structure, system of procedures, and practices to ensure dosimetry results are accurate, repeatable, verifiable, and properly recorded.</a:t>
            </a:r>
          </a:p>
          <a:p>
            <a:pPr marL="0" marR="0" lvl="0" indent="0">
              <a:spcBef>
                <a:spcPts val="0"/>
              </a:spcBef>
              <a:spcAft>
                <a:spcPts val="1200"/>
              </a:spcAft>
              <a:buSzPts val="1100"/>
              <a:buNone/>
              <a:tabLst>
                <a:tab pos="876300" algn="l"/>
              </a:tabLst>
            </a:pPr>
            <a:r>
              <a:rPr lang="en-US" sz="1600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(b)  The</a:t>
            </a:r>
            <a:r>
              <a:rPr lang="en-US" sz="1600" spc="-3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program’s</a:t>
            </a:r>
            <a:r>
              <a:rPr lang="en-US" sz="1600" spc="-3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QAP</a:t>
            </a:r>
            <a:r>
              <a:rPr lang="en-US" sz="1600" spc="-2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documentation</a:t>
            </a:r>
            <a:r>
              <a:rPr lang="en-US" sz="1600" spc="-3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shall</a:t>
            </a:r>
            <a:r>
              <a:rPr lang="en-US" sz="1600" spc="-2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spc="-1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include:</a:t>
            </a: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pPr marL="742950" marR="0" lvl="1" indent="-285750">
              <a:spcBef>
                <a:spcPts val="0"/>
              </a:spcBef>
              <a:spcAft>
                <a:spcPts val="600"/>
              </a:spcAft>
              <a:buSzPts val="1100"/>
              <a:buFont typeface="Symbol" panose="05050102010706020507" pitchFamily="18" charset="2"/>
              <a:buChar char=""/>
              <a:tabLst>
                <a:tab pos="1104265" algn="l"/>
                <a:tab pos="1104900" algn="l"/>
              </a:tabLst>
            </a:pPr>
            <a:r>
              <a:rPr 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</a:t>
            </a: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tatement</a:t>
            </a:r>
            <a:r>
              <a:rPr lang="en-US" sz="1600" spc="-2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lang="en-US" sz="1600" spc="-1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quality</a:t>
            </a:r>
            <a:r>
              <a:rPr lang="en-US" sz="1600" spc="-2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policy</a:t>
            </a:r>
            <a:r>
              <a:rPr lang="en-US" sz="1600" spc="-1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lang="en-US" sz="1600" spc="-2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quality</a:t>
            </a:r>
            <a:r>
              <a:rPr lang="en-US" sz="1600" spc="-1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objectives;</a:t>
            </a:r>
            <a:endParaRPr lang="en-US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600"/>
              </a:spcAft>
              <a:buSzPts val="1100"/>
              <a:buFont typeface="Symbol" panose="05050102010706020507" pitchFamily="18" charset="2"/>
              <a:buChar char=""/>
              <a:tabLst>
                <a:tab pos="1104265" algn="l"/>
                <a:tab pos="1104900" algn="l"/>
              </a:tabLst>
            </a:pP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Documented</a:t>
            </a:r>
            <a:r>
              <a:rPr lang="en-US" sz="1600" spc="-3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processes,</a:t>
            </a:r>
            <a:r>
              <a:rPr lang="en-US" sz="1600" spc="-2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procedures,</a:t>
            </a:r>
            <a:r>
              <a:rPr lang="en-US" sz="1600" spc="-3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lang="en-US" sz="1600" spc="-3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spc="-1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instructions;</a:t>
            </a:r>
            <a:endParaRPr lang="en-US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600"/>
              </a:spcAft>
              <a:buSzPts val="1100"/>
              <a:buFont typeface="Symbol" panose="05050102010706020507" pitchFamily="18" charset="2"/>
              <a:buChar char=""/>
              <a:tabLst>
                <a:tab pos="1104265" algn="l"/>
                <a:tab pos="1105535" algn="l"/>
              </a:tabLst>
            </a:pP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Description of the methods for effective planning,</a:t>
            </a:r>
            <a:r>
              <a:rPr lang="en-US" sz="1600" spc="-2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operation,</a:t>
            </a:r>
            <a:r>
              <a:rPr lang="en-US" sz="1600" spc="-2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lang="en-US" sz="1600" spc="-3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</a:t>
            </a:r>
            <a:r>
              <a:rPr lang="en-US" sz="1600" spc="-3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</a:t>
            </a:r>
            <a:r>
              <a:rPr lang="en-US" sz="1600" spc="-2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spc="-1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processes;</a:t>
            </a:r>
            <a:endParaRPr lang="en-US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600"/>
              </a:spcAft>
              <a:buSzPts val="1100"/>
              <a:buFont typeface="Symbol" panose="05050102010706020507" pitchFamily="18" charset="2"/>
              <a:buChar char=""/>
              <a:tabLst>
                <a:tab pos="1104265" algn="l"/>
                <a:tab pos="1105535" algn="l"/>
              </a:tabLst>
            </a:pP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Records</a:t>
            </a:r>
            <a:r>
              <a:rPr lang="en-US" sz="1600" spc="-3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required</a:t>
            </a:r>
            <a:r>
              <a:rPr lang="en-US" sz="1600" spc="-3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en-US" sz="1600" spc="-2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demonstrate</a:t>
            </a:r>
            <a:r>
              <a:rPr lang="en-US" sz="1600" spc="-3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compliance</a:t>
            </a:r>
            <a:r>
              <a:rPr lang="en-US" sz="1600" spc="-3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</a:t>
            </a:r>
            <a:r>
              <a:rPr lang="en-US" sz="1600" spc="-3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lang="en-US" sz="1600" spc="-1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QAP</a:t>
            </a:r>
            <a:r>
              <a:rPr lang="en-US" sz="1600" spc="-1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  <a:endParaRPr lang="en-US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600"/>
              </a:spcAft>
              <a:buSzPts val="1100"/>
              <a:buFont typeface="Symbol" panose="05050102010706020507" pitchFamily="18" charset="2"/>
              <a:buChar char=""/>
              <a:tabLst>
                <a:tab pos="1104265" algn="l"/>
                <a:tab pos="1105535" algn="l"/>
              </a:tabLst>
            </a:pP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Dosimetry specifications and technical basis documentation</a:t>
            </a:r>
            <a:r>
              <a:rPr lang="en-US" sz="1600" spc="-1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  <a:endParaRPr lang="en-US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600"/>
              </a:spcAft>
              <a:buSzPts val="1100"/>
              <a:buFont typeface="Symbol" panose="05050102010706020507" pitchFamily="18" charset="2"/>
              <a:buChar char=""/>
              <a:tabLst>
                <a:tab pos="1104900" algn="l"/>
                <a:tab pos="1105535" algn="l"/>
              </a:tabLst>
            </a:pP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Acceptance criteria for dosimeter materials and holders</a:t>
            </a:r>
            <a:r>
              <a:rPr lang="en-US" sz="1600" spc="-1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  <a:endParaRPr lang="en-US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600"/>
              </a:spcAft>
              <a:buSzPts val="1100"/>
              <a:buFont typeface="Symbol" panose="05050102010706020507" pitchFamily="18" charset="2"/>
              <a:buChar char=""/>
              <a:tabLst>
                <a:tab pos="1104900" algn="l"/>
                <a:tab pos="1105535" algn="l"/>
              </a:tabLst>
            </a:pP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Training objectives and processes for maintaining proficiency; and</a:t>
            </a:r>
          </a:p>
          <a:p>
            <a:pPr marL="742950" marR="0" lvl="1" indent="-285750">
              <a:spcBef>
                <a:spcPts val="0"/>
              </a:spcBef>
              <a:spcAft>
                <a:spcPts val="600"/>
              </a:spcAft>
              <a:buSzPts val="1100"/>
              <a:buFont typeface="Symbol" panose="05050102010706020507" pitchFamily="18" charset="2"/>
              <a:buChar char=""/>
              <a:tabLst>
                <a:tab pos="1104900" algn="l"/>
                <a:tab pos="1105535" algn="l"/>
              </a:tabLst>
            </a:pP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Practices</a:t>
            </a:r>
            <a:r>
              <a:rPr lang="en-US" sz="1600" spc="-2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</a:t>
            </a:r>
            <a:r>
              <a:rPr lang="en-US" sz="1600" spc="-2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handling</a:t>
            </a:r>
            <a:r>
              <a:rPr lang="en-US" sz="1600" spc="-3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lang="en-US" sz="1600" spc="-3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resolving</a:t>
            </a:r>
            <a:r>
              <a:rPr lang="en-US" sz="1600" spc="-2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6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contested</a:t>
            </a:r>
            <a:r>
              <a:rPr lang="en-US" sz="1600" spc="-3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dosimetry data and test reports</a:t>
            </a:r>
            <a:r>
              <a:rPr lang="en-US" sz="1600" spc="-1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sz="16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736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D1FAE-87F3-01B4-06AD-72D62C367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Identification and Corrective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373FF-4055-977A-082B-BA68AE3AC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components of every quality management system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Programs should have procedures for internal assessments, self assessments, problem identification, causal analysis, process and quality improvement, corrective action development and tracking, and follow-up verification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Assessors look at internal assessments, responses to DOELAP and other external assessments, and evaluate effectiveness of resulting actions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3668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57AEF-BC0C-7A15-1D91-499E9F9FD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E8627-DFCC-4337-A76C-EBD0A5C58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Identification and Corrective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49514-25EE-4EAF-38B2-E25CDD24B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876800"/>
          </a:xfrm>
        </p:spPr>
        <p:txBody>
          <a:bodyPr/>
          <a:lstStyle/>
          <a:p>
            <a:pPr marL="0" marR="0" lvl="1" indent="0">
              <a:spcBef>
                <a:spcPts val="5"/>
              </a:spcBef>
              <a:spcAft>
                <a:spcPts val="2400"/>
              </a:spcAft>
              <a:buSzPts val="1100"/>
              <a:buNone/>
            </a:pPr>
            <a:r>
              <a:rPr lang="en-US" spc="-1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DOE-STD-1095 standard does not explicitly use the phrase “causal analysis” or “root cause analysis (determination)” </a:t>
            </a:r>
          </a:p>
          <a:p>
            <a:pPr marL="0" lvl="1" indent="0">
              <a:spcBef>
                <a:spcPts val="5"/>
              </a:spcBef>
              <a:spcAft>
                <a:spcPts val="2400"/>
              </a:spcAft>
              <a:buSzPts val="1100"/>
              <a:buNone/>
            </a:pPr>
            <a:r>
              <a:rPr lang="en-US" spc="-1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Causal analysis is functionally required through corrective action, trend analysis, and system improvement expectations.</a:t>
            </a:r>
            <a:endParaRPr lang="en-US" spc="-1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1" indent="0">
              <a:spcBef>
                <a:spcPts val="5"/>
              </a:spcBef>
              <a:spcAft>
                <a:spcPts val="1200"/>
              </a:spcAft>
              <a:buSzPts val="1100"/>
              <a:buNone/>
            </a:pPr>
            <a:r>
              <a:rPr lang="en-US" spc="-1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Other required actions that imply root‑cause investigation:</a:t>
            </a:r>
          </a:p>
          <a:p>
            <a:pPr marL="514350" lvl="1" indent="-285750">
              <a:spcBef>
                <a:spcPts val="5"/>
              </a:spcBef>
              <a:spcAft>
                <a:spcPts val="1200"/>
              </a:spcAft>
              <a:buSzPts val="1100"/>
            </a:pPr>
            <a:r>
              <a:rPr lang="en-US" spc="-1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Corrective and preventive measures for non‑conformances</a:t>
            </a:r>
          </a:p>
          <a:p>
            <a:pPr marL="514350" lvl="1" indent="-285750">
              <a:spcBef>
                <a:spcPts val="5"/>
              </a:spcBef>
              <a:spcAft>
                <a:spcPts val="1200"/>
              </a:spcAft>
              <a:buSzPts val="1100"/>
            </a:pPr>
            <a:r>
              <a:rPr lang="en-US" spc="-1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Evaluation of deficiency trends during management review</a:t>
            </a:r>
          </a:p>
          <a:p>
            <a:pPr marL="514350" lvl="1" indent="-285750">
              <a:spcBef>
                <a:spcPts val="5"/>
              </a:spcBef>
              <a:spcAft>
                <a:spcPts val="1200"/>
              </a:spcAft>
              <a:buSzPts val="1100"/>
            </a:pPr>
            <a:r>
              <a:rPr lang="en-US" spc="-1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Review of performance testing failures and improvement of dosimetry systems</a:t>
            </a:r>
          </a:p>
          <a:p>
            <a:pPr marL="514350" lvl="1" indent="-285750">
              <a:spcBef>
                <a:spcPts val="5"/>
              </a:spcBef>
              <a:spcAft>
                <a:spcPts val="2400"/>
              </a:spcAft>
              <a:buSzPts val="1100"/>
            </a:pPr>
            <a:r>
              <a:rPr lang="en-US" spc="-1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Vendor/subcontractor audit corrective actions before final assessment</a:t>
            </a:r>
            <a:endParaRPr lang="en-US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1" indent="0">
              <a:spcBef>
                <a:spcPts val="5"/>
              </a:spcBef>
              <a:spcAft>
                <a:spcPts val="1200"/>
              </a:spcAft>
              <a:buSzPts val="1100"/>
              <a:buNone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Causal analysis and corrective action is where the rubber meets the road</a:t>
            </a:r>
          </a:p>
          <a:p>
            <a:pPr marL="228600" lvl="1" indent="0">
              <a:spcBef>
                <a:spcPts val="5"/>
              </a:spcBef>
              <a:spcAft>
                <a:spcPts val="1200"/>
              </a:spcAft>
              <a:buSzPts val="1100"/>
              <a:buNone/>
            </a:pPr>
            <a:endParaRPr lang="en-US" spc="-1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50" lvl="1" indent="-285750">
              <a:spcBef>
                <a:spcPts val="5"/>
              </a:spcBef>
              <a:spcAft>
                <a:spcPts val="1200"/>
              </a:spcAft>
              <a:buSzPts val="1100"/>
            </a:pPr>
            <a:endParaRPr lang="en-US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0" lvl="1" indent="-457200">
              <a:spcBef>
                <a:spcPts val="5"/>
              </a:spcBef>
              <a:spcAft>
                <a:spcPts val="600"/>
              </a:spcAft>
              <a:buSzPts val="1100"/>
              <a:buNone/>
              <a:tabLst>
                <a:tab pos="647065" algn="l"/>
                <a:tab pos="647700" algn="l"/>
              </a:tabLst>
            </a:pPr>
            <a:endParaRPr lang="en-US" sz="1400" b="1" u="sng" spc="-1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0" lvl="1" indent="-457200">
              <a:spcBef>
                <a:spcPts val="5"/>
              </a:spcBef>
              <a:spcAft>
                <a:spcPts val="600"/>
              </a:spcAft>
              <a:buSzPts val="1100"/>
              <a:buNone/>
              <a:tabLst>
                <a:tab pos="647065" algn="l"/>
                <a:tab pos="647700" algn="l"/>
              </a:tabLst>
            </a:pPr>
            <a:endParaRPr lang="en-US" sz="1400" b="1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0" lvl="1" indent="-457200">
              <a:spcBef>
                <a:spcPts val="5"/>
              </a:spcBef>
              <a:spcAft>
                <a:spcPts val="600"/>
              </a:spcAft>
              <a:buSzPts val="1100"/>
              <a:buNone/>
              <a:tabLst>
                <a:tab pos="647065" algn="l"/>
                <a:tab pos="647700" algn="l"/>
              </a:tabLst>
            </a:pPr>
            <a:endParaRPr lang="en-US" sz="1400" b="1" spc="-1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192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152400"/>
            <a:ext cx="5791200" cy="1219200"/>
          </a:xfrm>
        </p:spPr>
        <p:txBody>
          <a:bodyPr/>
          <a:lstStyle/>
          <a:p>
            <a:pPr algn="ctr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Terminology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419600"/>
          </a:xfrm>
        </p:spPr>
        <p:txBody>
          <a:bodyPr/>
          <a:lstStyle/>
          <a:p>
            <a:pPr marL="461963" indent="-350838">
              <a:spcAft>
                <a:spcPts val="24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24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Correction</a:t>
            </a:r>
          </a:p>
          <a:p>
            <a:pPr marL="461963" indent="-350838">
              <a:spcAft>
                <a:spcPts val="24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24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Corrective Action (CA) </a:t>
            </a:r>
          </a:p>
          <a:p>
            <a:pPr marL="461963" indent="-350838">
              <a:spcAft>
                <a:spcPts val="24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24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Root Cause </a:t>
            </a:r>
          </a:p>
          <a:p>
            <a:pPr marL="461963" indent="-350838">
              <a:spcAft>
                <a:spcPts val="24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24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Root Cause Analysis (RCA) </a:t>
            </a:r>
          </a:p>
          <a:p>
            <a:pPr marL="461963" indent="-350838">
              <a:spcAft>
                <a:spcPts val="24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24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Corrective Action Plan (CAP)</a:t>
            </a:r>
          </a:p>
          <a:p>
            <a:pPr marL="461963" indent="-350838">
              <a:spcAft>
                <a:spcPts val="2400"/>
              </a:spcAft>
              <a:buSzPct val="120000"/>
              <a:buFont typeface="Wingdings" panose="05000000000000000000" pitchFamily="2" charset="2"/>
              <a:buChar char="§"/>
            </a:pPr>
            <a:endParaRPr lang="en-US" sz="24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735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152400"/>
            <a:ext cx="5867400" cy="1219200"/>
          </a:xfrm>
        </p:spPr>
        <p:txBody>
          <a:bodyPr/>
          <a:lstStyle/>
          <a:p>
            <a:pPr algn="ctr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Correction</a:t>
            </a:r>
            <a:endParaRPr lang="en-US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382000" cy="4724400"/>
          </a:xfrm>
        </p:spPr>
        <p:txBody>
          <a:bodyPr/>
          <a:lstStyle/>
          <a:p>
            <a:pPr marL="0" lvl="1" indent="0">
              <a:spcAft>
                <a:spcPts val="3000"/>
              </a:spcAft>
              <a:buSzPct val="120000"/>
              <a:buNone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Action taken to remove or contain a detected nonconformity.</a:t>
            </a:r>
          </a:p>
          <a:p>
            <a:pPr marL="461963" lvl="1" indent="-350838">
              <a:spcAft>
                <a:spcPts val="18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One-time action of fixing a problem that has already been detected or currently occurring (short-term fix)</a:t>
            </a:r>
          </a:p>
          <a:p>
            <a:pPr marL="461963" lvl="1" indent="-350838">
              <a:spcAft>
                <a:spcPts val="18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Quick, on-the-spot fix to a problem; addresses the immediate issue by removing or containing the detected nonconformity (act of containment)</a:t>
            </a:r>
          </a:p>
          <a:p>
            <a:pPr marL="461963" lvl="1" indent="-350838">
              <a:spcAft>
                <a:spcPts val="18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 not address the underlying cause(s); no action taken to </a:t>
            </a:r>
            <a:r>
              <a:rPr lang="en-US" sz="20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prevent</a:t>
            </a: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recurrence </a:t>
            </a:r>
          </a:p>
          <a:p>
            <a:pPr marL="461963" lvl="1" indent="-350838">
              <a:spcAft>
                <a:spcPts val="18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“Band-Aid” fix  </a:t>
            </a:r>
          </a:p>
        </p:txBody>
      </p:sp>
    </p:spTree>
    <p:extLst>
      <p:ext uri="{BB962C8B-B14F-4D97-AF65-F5344CB8AC3E}">
        <p14:creationId xmlns:p14="http://schemas.microsoft.com/office/powerpoint/2010/main" val="3862283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Corrective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800600"/>
          </a:xfrm>
        </p:spPr>
        <p:txBody>
          <a:bodyPr/>
          <a:lstStyle/>
          <a:p>
            <a:pPr marL="0" lvl="1" indent="0">
              <a:spcAft>
                <a:spcPts val="2400"/>
              </a:spcAft>
              <a:buSzPct val="120000"/>
              <a:buNone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action taken to eliminate the cause(s) of existing nonconformities to prevent recurrence.</a:t>
            </a:r>
          </a:p>
          <a:p>
            <a:pPr marL="461963" lvl="1" indent="-350838">
              <a:spcAft>
                <a:spcPts val="24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long-term, preventive fix</a:t>
            </a:r>
          </a:p>
          <a:p>
            <a:pPr marL="461963" lvl="1" indent="-350838">
              <a:spcAft>
                <a:spcPts val="24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Involves causal analysis, implementing changes, and verifying effectiveness.</a:t>
            </a:r>
          </a:p>
          <a:p>
            <a:pPr marL="461963" lvl="1" indent="-350838">
              <a:spcAft>
                <a:spcPts val="12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Corrective action process starts with a thorough causal analysis</a:t>
            </a:r>
          </a:p>
          <a:p>
            <a:pPr marL="804863" lvl="2" indent="-350838">
              <a:spcAft>
                <a:spcPts val="12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Includes investigating, identifying, and understanding the root cause(s) of the nonconformity</a:t>
            </a:r>
          </a:p>
          <a:p>
            <a:pPr marL="804863" lvl="2" indent="-350838">
              <a:spcAft>
                <a:spcPts val="24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Then, implementing a plan designed to eliminate the identified cause(s) of the nonconformity and preventing it from happening again (i.e., CAP).</a:t>
            </a:r>
          </a:p>
        </p:txBody>
      </p:sp>
    </p:spTree>
    <p:extLst>
      <p:ext uri="{BB962C8B-B14F-4D97-AF65-F5344CB8AC3E}">
        <p14:creationId xmlns:p14="http://schemas.microsoft.com/office/powerpoint/2010/main" val="357828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0" y="152400"/>
            <a:ext cx="6172200" cy="1219200"/>
          </a:xfrm>
        </p:spPr>
        <p:txBody>
          <a:bodyPr/>
          <a:lstStyle/>
          <a:p>
            <a:pPr algn="ctr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Correction vs. Corrective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Correction</a:t>
            </a:r>
            <a:r>
              <a:rPr lang="en-US" sz="18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= dealing with the symptom (symptom-focused)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Immediate fix</a:t>
            </a:r>
          </a:p>
          <a:p>
            <a:pPr lvl="1">
              <a:spcAft>
                <a:spcPts val="600"/>
              </a:spcAft>
            </a:pP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Addresses the detected issue</a:t>
            </a:r>
          </a:p>
          <a:p>
            <a:pPr lvl="1">
              <a:spcAft>
                <a:spcPts val="600"/>
              </a:spcAft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 not eliminate the cause</a:t>
            </a:r>
          </a:p>
          <a:p>
            <a:pPr lvl="1">
              <a:spcAft>
                <a:spcPts val="1800"/>
              </a:spcAft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Example: taking ibuprofen for symptomatic relief from a headache</a:t>
            </a:r>
            <a:endParaRPr lang="en-US" sz="18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Corrective Action </a:t>
            </a:r>
            <a:r>
              <a:rPr lang="en-US" sz="18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= eliminating the disease (cause-focused)</a:t>
            </a:r>
          </a:p>
          <a:p>
            <a:pPr lvl="1">
              <a:spcBef>
                <a:spcPts val="1200"/>
              </a:spcBef>
              <a:spcAft>
                <a:spcPts val="600"/>
              </a:spcAft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Long-term solution</a:t>
            </a:r>
          </a:p>
          <a:p>
            <a:pPr lvl="1">
              <a:spcAft>
                <a:spcPts val="600"/>
              </a:spcAft>
            </a:pP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Eliminates the root cause to prevent recurrence</a:t>
            </a:r>
          </a:p>
          <a:p>
            <a:pPr lvl="1">
              <a:spcAft>
                <a:spcPts val="600"/>
              </a:spcAft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Requires investigation and process change</a:t>
            </a:r>
          </a:p>
          <a:p>
            <a:pPr lvl="1">
              <a:spcAft>
                <a:spcPts val="1800"/>
              </a:spcAft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Example: addressing the cause of the headache to prevent its recurrence </a:t>
            </a:r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elimination of the symptoms of a problem is not alone sufficient to address the problem and prevent its recurrence – it must be addressed at the source.</a:t>
            </a:r>
          </a:p>
          <a:p>
            <a:pPr marL="0" indent="0">
              <a:buNone/>
            </a:pPr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971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0" y="152400"/>
            <a:ext cx="5638800" cy="1219200"/>
          </a:xfrm>
        </p:spPr>
        <p:txBody>
          <a:bodyPr/>
          <a:lstStyle/>
          <a:p>
            <a:pPr algn="ctr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Root Cause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953000"/>
          </a:xfrm>
        </p:spPr>
        <p:txBody>
          <a:bodyPr/>
          <a:lstStyle/>
          <a:p>
            <a:pPr marL="0" indent="0">
              <a:spcAft>
                <a:spcPts val="2400"/>
              </a:spcAft>
              <a:buSzPct val="120000"/>
              <a:buNone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factor that caused a nonconformance and should be permanently eliminated through corrective action.  </a:t>
            </a:r>
          </a:p>
          <a:p>
            <a:pPr marL="461963" lvl="1" indent="-350838">
              <a:spcAft>
                <a:spcPts val="30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root cause is the core issue – the highest-level cause – that sets in motion the entire cause-and-effect reaction that ultimately leads to the problem(s).</a:t>
            </a:r>
          </a:p>
          <a:p>
            <a:pPr marL="461963" lvl="1" indent="-350838">
              <a:spcAft>
                <a:spcPts val="18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20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term root cause implies there is a single cause for a problem.</a:t>
            </a:r>
          </a:p>
          <a:p>
            <a:pPr marL="800100" lvl="1" indent="-342900">
              <a:spcAft>
                <a:spcPts val="1800"/>
              </a:spcAft>
              <a:buSzPct val="120000"/>
              <a:buFont typeface="Wingdings" panose="05000000000000000000" pitchFamily="2" charset="2"/>
              <a:buChar char="Ø"/>
            </a:pPr>
            <a:r>
              <a:rPr lang="en-US" sz="20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Commonly, multiple causes interact and work together to trigger the problem</a:t>
            </a:r>
          </a:p>
          <a:p>
            <a:pPr marL="800100" lvl="1" indent="-342900">
              <a:spcAft>
                <a:spcPts val="1200"/>
              </a:spcAft>
              <a:buSzPct val="120000"/>
              <a:buFont typeface="Wingdings" panose="05000000000000000000" pitchFamily="2" charset="2"/>
              <a:buChar char="Ø"/>
            </a:pPr>
            <a:r>
              <a:rPr lang="en-US" sz="20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CAPs may identify more than one true root cause</a:t>
            </a:r>
          </a:p>
          <a:p>
            <a:pPr marL="461963" lvl="1" indent="-350838">
              <a:spcAft>
                <a:spcPts val="1800"/>
              </a:spcAft>
              <a:buSzPct val="120000"/>
              <a:buFont typeface="Wingdings" panose="05000000000000000000" pitchFamily="2" charset="2"/>
              <a:buChar char="§"/>
            </a:pP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524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0" y="152400"/>
            <a:ext cx="5410200" cy="1219200"/>
          </a:xfrm>
        </p:spPr>
        <p:txBody>
          <a:bodyPr/>
          <a:lstStyle/>
          <a:p>
            <a:pPr algn="ctr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Root Cause Analysis (RCA)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458200" cy="4800600"/>
          </a:xfrm>
        </p:spPr>
        <p:txBody>
          <a:bodyPr/>
          <a:lstStyle/>
          <a:p>
            <a:pPr marL="0" lvl="1" indent="0">
              <a:spcAft>
                <a:spcPts val="2400"/>
              </a:spcAft>
              <a:buNone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 investigation that involves implementing analytical, problem-solving techniques to identify all potential cause(s) for the nonconformity.  </a:t>
            </a:r>
          </a:p>
          <a:p>
            <a:pPr marL="461963" lvl="1" indent="-350838">
              <a:spcAft>
                <a:spcPts val="24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aka Root-Cause Determination or Causal Analysis</a:t>
            </a:r>
          </a:p>
          <a:p>
            <a:pPr marL="461963" lvl="1" indent="-350838">
              <a:spcAft>
                <a:spcPts val="24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collective term that describes a wide range of approaches, tools, and techniques used to uncover causes of problems. </a:t>
            </a:r>
          </a:p>
          <a:p>
            <a:pPr marL="461963" lvl="1" indent="-350838">
              <a:spcAft>
                <a:spcPts val="24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Revolves around the process of identifying the </a:t>
            </a:r>
            <a:r>
              <a:rPr lang="en-US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source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a problem and looking for a solution in a way that the problem is treated at the root level.</a:t>
            </a:r>
          </a:p>
          <a:p>
            <a:pPr marL="461963" lvl="1" indent="-350838">
              <a:spcAft>
                <a:spcPts val="24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Purpose of RCA is to identify the real reason the nonconformity occurred.</a:t>
            </a:r>
            <a:endParaRPr lang="en-US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1963" lvl="1" indent="-350838">
              <a:spcAft>
                <a:spcPts val="18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Results of RCA are then used to formulate a CAP.  </a:t>
            </a:r>
          </a:p>
        </p:txBody>
      </p:sp>
    </p:spTree>
    <p:extLst>
      <p:ext uri="{BB962C8B-B14F-4D97-AF65-F5344CB8AC3E}">
        <p14:creationId xmlns:p14="http://schemas.microsoft.com/office/powerpoint/2010/main" val="742158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E0561-80E6-8B83-1337-B4CA66644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B8EC1-B09E-2288-35D2-DBDDA6752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0" y="152400"/>
            <a:ext cx="6172200" cy="1219200"/>
          </a:xfrm>
        </p:spPr>
        <p:txBody>
          <a:bodyPr/>
          <a:lstStyle/>
          <a:p>
            <a:pPr algn="ctr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Correction vs. Corrective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B96DF-CE4A-E496-263F-E96A6CF21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en-US" sz="24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Difference between Correction and Corrective Action?</a:t>
            </a:r>
          </a:p>
          <a:p>
            <a:pPr marL="0" indent="0">
              <a:buNone/>
            </a:pPr>
            <a:endParaRPr lang="en-US" sz="24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buNone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Root Cause Analysis</a:t>
            </a:r>
          </a:p>
        </p:txBody>
      </p:sp>
    </p:spTree>
    <p:extLst>
      <p:ext uri="{BB962C8B-B14F-4D97-AF65-F5344CB8AC3E}">
        <p14:creationId xmlns:p14="http://schemas.microsoft.com/office/powerpoint/2010/main" val="395763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152400"/>
            <a:ext cx="5943600" cy="1219200"/>
          </a:xfrm>
        </p:spPr>
        <p:txBody>
          <a:bodyPr/>
          <a:lstStyle/>
          <a:p>
            <a:pPr algn="ctr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Corrective Action Plan (CAP)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953000"/>
          </a:xfrm>
        </p:spPr>
        <p:txBody>
          <a:bodyPr/>
          <a:lstStyle/>
          <a:p>
            <a:pPr marL="111125" lvl="1" indent="0">
              <a:spcAft>
                <a:spcPts val="3000"/>
              </a:spcAft>
              <a:buSzPct val="120000"/>
              <a:buNone/>
            </a:pPr>
            <a:r>
              <a:rPr lang="en-US" alt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documented plan of corrective action(s) designed to address and eliminate the identified root cause(s) of the nonconformity to improve processes and prevent recurrence.  </a:t>
            </a:r>
          </a:p>
          <a:p>
            <a:pPr marL="461963" lvl="1" indent="-350838">
              <a:spcAft>
                <a:spcPts val="18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alt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CAPs may be a single plan of action or a step-by-step plan of action depending on the severity of the finding </a:t>
            </a:r>
          </a:p>
          <a:p>
            <a:pPr marL="739775" lvl="2" indent="-285750">
              <a:spcAft>
                <a:spcPts val="2400"/>
              </a:spcAft>
              <a:buSzPct val="120000"/>
            </a:pPr>
            <a:r>
              <a:rPr lang="en-US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CAPs should be commensurate with the magnitude and risk of the problem</a:t>
            </a:r>
          </a:p>
          <a:p>
            <a:pPr marL="461963" lvl="1" indent="-350838">
              <a:spcAft>
                <a:spcPts val="12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Corrections as CAPs = </a:t>
            </a:r>
            <a:r>
              <a:rPr lang="en-US" altLang="en-US" dirty="0">
                <a:solidFill>
                  <a:srgbClr val="C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 Flags</a:t>
            </a:r>
          </a:p>
        </p:txBody>
      </p:sp>
    </p:spTree>
    <p:extLst>
      <p:ext uri="{BB962C8B-B14F-4D97-AF65-F5344CB8AC3E}">
        <p14:creationId xmlns:p14="http://schemas.microsoft.com/office/powerpoint/2010/main" val="2394141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152400"/>
            <a:ext cx="6248400" cy="1219200"/>
          </a:xfrm>
        </p:spPr>
        <p:txBody>
          <a:bodyPr/>
          <a:lstStyle/>
          <a:p>
            <a:pPr algn="ctr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Goal of Corrective Action Plans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72000"/>
          </a:xfrm>
        </p:spPr>
        <p:txBody>
          <a:bodyPr/>
          <a:lstStyle/>
          <a:p>
            <a:pPr marL="461963" lvl="1" indent="-350838">
              <a:spcAft>
                <a:spcPts val="30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Identify and address the true root cause(s) of a problem</a:t>
            </a:r>
          </a:p>
          <a:p>
            <a:pPr marL="461963" lvl="1" indent="-350838">
              <a:spcAft>
                <a:spcPts val="30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Permanently fix the problem and </a:t>
            </a: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prevent its recurrence </a:t>
            </a:r>
          </a:p>
          <a:p>
            <a:pPr marL="461963" lvl="1" indent="-350838">
              <a:spcAft>
                <a:spcPts val="30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Eliminate nonconformities</a:t>
            </a:r>
          </a:p>
          <a:p>
            <a:pPr marL="461963" lvl="1" indent="-350838">
              <a:spcAft>
                <a:spcPts val="18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Improve processes or methods </a:t>
            </a:r>
          </a:p>
        </p:txBody>
      </p:sp>
    </p:spTree>
    <p:extLst>
      <p:ext uri="{BB962C8B-B14F-4D97-AF65-F5344CB8AC3E}">
        <p14:creationId xmlns:p14="http://schemas.microsoft.com/office/powerpoint/2010/main" val="1098928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E9DB2-6CC0-346F-E725-4898BE7B2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314FB-0BF7-CCD4-081C-1001D0E47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152400"/>
            <a:ext cx="5943600" cy="1219200"/>
          </a:xfrm>
        </p:spPr>
        <p:txBody>
          <a:bodyPr/>
          <a:lstStyle/>
          <a:p>
            <a:pPr algn="ctr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Components of a 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0C5B5-61C6-45E0-EFF4-D72E91CCD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953000"/>
          </a:xfrm>
        </p:spPr>
        <p:txBody>
          <a:bodyPr/>
          <a:lstStyle/>
          <a:p>
            <a:pPr marL="461963" lvl="1" indent="-350838">
              <a:spcAft>
                <a:spcPts val="18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altLang="en-US" sz="20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Clear description of the nonconformity or failure</a:t>
            </a:r>
          </a:p>
          <a:p>
            <a:pPr marL="461963" lvl="1" indent="-350838">
              <a:spcAft>
                <a:spcPts val="18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Correction (immediate containment/fix), where necessary</a:t>
            </a:r>
          </a:p>
          <a:p>
            <a:pPr marL="461963" lvl="1" indent="-350838">
              <a:spcAft>
                <a:spcPts val="18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altLang="en-US" sz="20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Documented </a:t>
            </a: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</a:t>
            </a:r>
            <a:r>
              <a:rPr lang="en-US" altLang="en-US" sz="20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ausal analysis explaining why the nonconformity or failure occurred</a:t>
            </a:r>
          </a:p>
          <a:p>
            <a:pPr marL="461963" lvl="1" indent="-350838">
              <a:spcAft>
                <a:spcPts val="18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Corrective action(s) that directly address the cause</a:t>
            </a:r>
          </a:p>
          <a:p>
            <a:pPr marL="461963" lvl="1" indent="-350838">
              <a:spcAft>
                <a:spcPts val="18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Named individuals responsible for implementing the CAs</a:t>
            </a:r>
            <a:endParaRPr lang="en-US" altLang="en-US" sz="20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1963" lvl="1" indent="-350838">
              <a:spcAft>
                <a:spcPts val="18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Committed timelines</a:t>
            </a:r>
          </a:p>
          <a:p>
            <a:pPr marL="461963" lvl="1" indent="-350838">
              <a:spcAft>
                <a:spcPts val="18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Affected program elements</a:t>
            </a:r>
          </a:p>
          <a:p>
            <a:pPr marL="461963" lvl="1" indent="-350838">
              <a:spcAft>
                <a:spcPts val="18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Tracking, closure, and documentation</a:t>
            </a:r>
          </a:p>
          <a:p>
            <a:pPr marL="461963" lvl="1" indent="-350838">
              <a:spcAft>
                <a:spcPts val="18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Evidence of effectiveness</a:t>
            </a:r>
            <a:endParaRPr lang="en-US" altLang="en-US" sz="20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939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Effective Corrective 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382000" cy="4648200"/>
          </a:xfrm>
        </p:spPr>
        <p:txBody>
          <a:bodyPr/>
          <a:lstStyle/>
          <a:p>
            <a:pPr marL="457200" indent="-346075">
              <a:spcAft>
                <a:spcPts val="24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Adequately address the specific nonconformity</a:t>
            </a:r>
          </a:p>
          <a:p>
            <a:pPr marL="457200" indent="-346075">
              <a:spcAft>
                <a:spcPts val="24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Provide evidence that a thorough RCA was performed</a:t>
            </a:r>
          </a:p>
          <a:p>
            <a:pPr marL="457200" indent="-346075">
              <a:spcAft>
                <a:spcPts val="24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Addresses system or process failures (not blaming individuals)</a:t>
            </a:r>
          </a:p>
          <a:p>
            <a:pPr marL="457200" indent="-346075">
              <a:spcAft>
                <a:spcPts val="24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Includes the ongoing assessment of the effectiveness of corrective actions</a:t>
            </a:r>
          </a:p>
          <a:p>
            <a:pPr marL="457200" indent="-346075">
              <a:spcAft>
                <a:spcPts val="24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alt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Ideally, the staff responsible for writing the CAP should be familiar with the processes or areas of noncompliance identified </a:t>
            </a:r>
          </a:p>
          <a:p>
            <a:pPr marL="457200" indent="-346075">
              <a:spcAft>
                <a:spcPts val="24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alt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 should be created with realistic corrective actions and timelines</a:t>
            </a:r>
          </a:p>
        </p:txBody>
      </p:sp>
    </p:spTree>
    <p:extLst>
      <p:ext uri="{BB962C8B-B14F-4D97-AF65-F5344CB8AC3E}">
        <p14:creationId xmlns:p14="http://schemas.microsoft.com/office/powerpoint/2010/main" val="263240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0" y="152400"/>
            <a:ext cx="4800600" cy="1219200"/>
          </a:xfrm>
        </p:spPr>
        <p:txBody>
          <a:bodyPr/>
          <a:lstStyle/>
          <a:p>
            <a:pPr algn="ctr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Examples of Poor Corrective 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00600"/>
          </a:xfrm>
        </p:spPr>
        <p:txBody>
          <a:bodyPr>
            <a:normAutofit/>
          </a:bodyPr>
          <a:lstStyle/>
          <a:p>
            <a:pPr>
              <a:spcAft>
                <a:spcPts val="2400"/>
              </a:spcAft>
              <a:buFont typeface="Wingdings" panose="05000000000000000000" pitchFamily="2" charset="2"/>
              <a:buChar char="§"/>
            </a:pP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“Human error” without deeper analysis</a:t>
            </a:r>
          </a:p>
          <a:p>
            <a:pPr>
              <a:spcAft>
                <a:spcPts val="2400"/>
              </a:spcAft>
              <a:buFont typeface="Wingdings" panose="05000000000000000000" pitchFamily="2" charset="2"/>
              <a:buChar char="§"/>
            </a:pP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“Staff didn’t follow procedure” with no explanation why</a:t>
            </a:r>
          </a:p>
          <a:p>
            <a:pPr>
              <a:spcAft>
                <a:spcPts val="2400"/>
              </a:spcAft>
              <a:buFont typeface="Wingdings" panose="05000000000000000000" pitchFamily="2" charset="2"/>
              <a:buChar char="§"/>
            </a:pP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Guessing without data</a:t>
            </a:r>
          </a:p>
          <a:p>
            <a:pPr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Missing key components of CAP</a:t>
            </a:r>
          </a:p>
          <a:p>
            <a:pPr marL="0" indent="0">
              <a:spcAft>
                <a:spcPts val="1800"/>
              </a:spcAft>
              <a:buNone/>
            </a:pPr>
            <a:endParaRPr lang="en-US" sz="1600" b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9375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A7687-1F34-88CA-D1AA-1474FF7F7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5125F-E765-EA4E-223A-8BF60FF5D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4200" y="152400"/>
            <a:ext cx="4800600" cy="1219200"/>
          </a:xfrm>
        </p:spPr>
        <p:txBody>
          <a:bodyPr/>
          <a:lstStyle/>
          <a:p>
            <a:pPr algn="ctr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Examples of Poor Corrective 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FC73E-4AC9-E147-EE1E-6DAF3181C6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00200"/>
            <a:ext cx="8610600" cy="4953000"/>
          </a:xfrm>
        </p:spPr>
        <p:txBody>
          <a:bodyPr>
            <a:noAutofit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People find one or more root causes, but they still can’t seem to fix the problem.  So, they often revert to the three standard corrective actions to fix all problems.</a:t>
            </a:r>
          </a:p>
          <a:p>
            <a:pPr marL="461963" indent="-350838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800" b="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Discipline</a:t>
            </a:r>
            <a:r>
              <a:rPr lang="en-US" sz="18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 This starts with the common corrective action, “Counsel the employee to be more careful when…”</a:t>
            </a:r>
          </a:p>
          <a:p>
            <a:pPr marL="461963" indent="-350838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800" b="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Training</a:t>
            </a:r>
            <a:r>
              <a:rPr lang="en-US" sz="18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 One of the most used (and misused) corrective action.</a:t>
            </a:r>
          </a:p>
          <a:p>
            <a:pPr marL="461963" indent="-350838"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1800" b="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Procedures</a:t>
            </a:r>
            <a:r>
              <a:rPr lang="en-US" sz="18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 If you don’t have one, write one.  If you already have one, make it longer. If the procedure hasn’t been reviewed, review it.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“Re” corrective actions</a:t>
            </a:r>
          </a:p>
          <a:p>
            <a:pPr marL="461963" indent="-350838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8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Re-train, Re-write, Re-mind, re-evaluate, re-qualify…</a:t>
            </a:r>
          </a:p>
          <a:p>
            <a:pPr marL="461963" indent="-350838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8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it didn’t work the first time, then why will it work this time?</a:t>
            </a:r>
          </a:p>
          <a:p>
            <a:pPr marL="461963" indent="-350838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8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caused the first training, procedure, part, rule, qualification, etc. to fail?</a:t>
            </a:r>
          </a:p>
        </p:txBody>
      </p:sp>
    </p:spTree>
    <p:extLst>
      <p:ext uri="{BB962C8B-B14F-4D97-AF65-F5344CB8AC3E}">
        <p14:creationId xmlns:p14="http://schemas.microsoft.com/office/powerpoint/2010/main" val="191602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44B1C-A7CF-5D89-199D-3D5387818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Corrective Action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CCE1C-0A60-8B11-1507-57EADBD801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Good Practices:</a:t>
            </a:r>
          </a:p>
          <a:p>
            <a:pPr lvl="1">
              <a:spcAft>
                <a:spcPts val="600"/>
              </a:spcAft>
            </a:pP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Clear, concise problem statements</a:t>
            </a:r>
          </a:p>
          <a:p>
            <a:pPr lvl="1">
              <a:spcAft>
                <a:spcPts val="600"/>
              </a:spcAft>
            </a:pP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Data-driven investigation</a:t>
            </a:r>
          </a:p>
          <a:p>
            <a:pPr lvl="1">
              <a:spcAft>
                <a:spcPts val="600"/>
              </a:spcAft>
            </a:pP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Collaboration among affected personnel, groups, or departments</a:t>
            </a:r>
          </a:p>
          <a:p>
            <a:pPr lvl="1">
              <a:spcAft>
                <a:spcPts val="600"/>
              </a:spcAft>
            </a:pP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Documented evidence at every step</a:t>
            </a:r>
          </a:p>
          <a:p>
            <a:pPr lvl="1">
              <a:spcAft>
                <a:spcPts val="2400"/>
              </a:spcAft>
            </a:pPr>
            <a:r>
              <a:rPr lang="en-US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SMART corrective actions (Specific, Measurable, Achievable, Relevant, Time-bound)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Bad Practices:</a:t>
            </a:r>
          </a:p>
          <a:p>
            <a:pPr lvl="1">
              <a:spcAft>
                <a:spcPts val="600"/>
              </a:spcAft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Treating symptoms as causes</a:t>
            </a:r>
          </a:p>
          <a:p>
            <a:pPr lvl="1">
              <a:spcAft>
                <a:spcPts val="600"/>
              </a:spcAft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Jumping to solutions without investigation</a:t>
            </a:r>
          </a:p>
          <a:p>
            <a:pPr lvl="1">
              <a:spcAft>
                <a:spcPts val="600"/>
              </a:spcAft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Blaming individuals</a:t>
            </a:r>
          </a:p>
          <a:p>
            <a:pPr lvl="1">
              <a:spcAft>
                <a:spcPts val="600"/>
              </a:spcAft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Overly complex action plans</a:t>
            </a:r>
          </a:p>
          <a:p>
            <a:pPr lvl="1">
              <a:spcAft>
                <a:spcPts val="600"/>
              </a:spcAft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follow-up or effectiveness checks</a:t>
            </a:r>
          </a:p>
        </p:txBody>
      </p:sp>
    </p:spTree>
    <p:extLst>
      <p:ext uri="{BB962C8B-B14F-4D97-AF65-F5344CB8AC3E}">
        <p14:creationId xmlns:p14="http://schemas.microsoft.com/office/powerpoint/2010/main" val="2401527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152400"/>
            <a:ext cx="5334000" cy="1219200"/>
          </a:xfrm>
        </p:spPr>
        <p:txBody>
          <a:bodyPr/>
          <a:lstStyle/>
          <a:p>
            <a:pPr algn="ctr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Purpose of DOELAP Corrective Action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8610600" cy="4495800"/>
          </a:xfrm>
        </p:spPr>
        <p:txBody>
          <a:bodyPr/>
          <a:lstStyle/>
          <a:p>
            <a:pPr marL="0" lvl="1" indent="0">
              <a:spcAft>
                <a:spcPts val="1800"/>
              </a:spcAft>
              <a:buNone/>
            </a:pPr>
            <a:r>
              <a:rPr lang="en-US" alt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Accountability</a:t>
            </a:r>
          </a:p>
          <a:p>
            <a:pPr marL="461963" lvl="2" indent="-350838">
              <a:spcAft>
                <a:spcPts val="18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Ensures the assessed program is held accountable for addressing their nonconformities and implementing corrective actions</a:t>
            </a:r>
          </a:p>
          <a:p>
            <a:pPr marL="461963" lvl="2" indent="-350838">
              <a:spcAft>
                <a:spcPts val="24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alt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assessed program is expected to monitor or follow-up on implemented corrective actions, evaluate and document their effectiveness at correcting the problem and preventing recurrence.  </a:t>
            </a:r>
          </a:p>
          <a:p>
            <a:pPr marL="0" lvl="2" indent="0">
              <a:spcAft>
                <a:spcPts val="1800"/>
              </a:spcAft>
              <a:buSzPct val="120000"/>
              <a:buNone/>
            </a:pPr>
            <a:r>
              <a:rPr lang="en-US" alt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Improve overall performance</a:t>
            </a:r>
          </a:p>
        </p:txBody>
      </p:sp>
    </p:spTree>
    <p:extLst>
      <p:ext uri="{BB962C8B-B14F-4D97-AF65-F5344CB8AC3E}">
        <p14:creationId xmlns:p14="http://schemas.microsoft.com/office/powerpoint/2010/main" val="28796634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152400"/>
            <a:ext cx="5715000" cy="1219200"/>
          </a:xfrm>
        </p:spPr>
        <p:txBody>
          <a:bodyPr/>
          <a:lstStyle/>
          <a:p>
            <a:pPr algn="ctr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DOELAP Corrective Action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610600" cy="4800600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CAP for DOELAP nonconformities should address the following:</a:t>
            </a:r>
            <a:endParaRPr lang="en-US" altLang="en-US" sz="18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61963" lvl="1" indent="-350838">
              <a:spcAft>
                <a:spcPts val="12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alt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</a:t>
            </a:r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are the corrective actions? </a:t>
            </a:r>
          </a:p>
          <a:p>
            <a:pPr lvl="2" indent="-341313">
              <a:spcAft>
                <a:spcPts val="18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Address the nonconformity</a:t>
            </a:r>
          </a:p>
          <a:p>
            <a:pPr marL="461963" lvl="1" indent="-350838">
              <a:spcAft>
                <a:spcPts val="12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alt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Who</a:t>
            </a:r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responsible for the implementing the various aspects of the CAP?</a:t>
            </a:r>
          </a:p>
          <a:p>
            <a:pPr lvl="2" indent="-341313">
              <a:spcAft>
                <a:spcPts val="18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Likely involves multiple personnel </a:t>
            </a:r>
          </a:p>
          <a:p>
            <a:pPr marL="461963" lvl="1" indent="-350838">
              <a:spcAft>
                <a:spcPts val="12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alt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When</a:t>
            </a:r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(date) is the corrective action planned to be completed?</a:t>
            </a:r>
          </a:p>
          <a:p>
            <a:pPr lvl="2" indent="-341313">
              <a:spcAft>
                <a:spcPts val="18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Projected timelines, target dates, milestones for completing CA</a:t>
            </a:r>
          </a:p>
          <a:p>
            <a:pPr marL="461963" lvl="1" indent="-350838">
              <a:spcAft>
                <a:spcPts val="12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alt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</a:t>
            </a:r>
            <a:r>
              <a:rPr lang="en-US" alt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will ongoing compliance be maintained? </a:t>
            </a:r>
          </a:p>
          <a:p>
            <a:pPr lvl="2" indent="-341313">
              <a:spcAft>
                <a:spcPts val="12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Follow ups</a:t>
            </a:r>
          </a:p>
          <a:p>
            <a:pPr lvl="2" indent="-341313">
              <a:spcAft>
                <a:spcPts val="12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Monitor implemented CA</a:t>
            </a:r>
          </a:p>
          <a:p>
            <a:pPr lvl="2" indent="-341313">
              <a:spcAft>
                <a:spcPts val="12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alt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Evaluate results of implemented CA for effectiveness </a:t>
            </a:r>
          </a:p>
        </p:txBody>
      </p:sp>
    </p:spTree>
    <p:extLst>
      <p:ext uri="{BB962C8B-B14F-4D97-AF65-F5344CB8AC3E}">
        <p14:creationId xmlns:p14="http://schemas.microsoft.com/office/powerpoint/2010/main" val="2088465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225028"/>
            <a:ext cx="5143500" cy="994172"/>
          </a:xfrm>
        </p:spPr>
        <p:txBody>
          <a:bodyPr/>
          <a:lstStyle/>
          <a:p>
            <a:pPr algn="ctr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Corrective Action Follow 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799"/>
          </a:xfrm>
        </p:spPr>
        <p:txBody>
          <a:bodyPr>
            <a:normAutofit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sz="18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DOELAP Assessors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457200" indent="-346075">
              <a:spcAft>
                <a:spcPts val="18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Check on status of CAs from previous assessments</a:t>
            </a:r>
            <a:endParaRPr lang="en-US" sz="1800" u="s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14400" lvl="1" indent="-341313">
              <a:spcAft>
                <a:spcPts val="18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Verify all CA’s have been effectively implemented as documented</a:t>
            </a:r>
          </a:p>
          <a:p>
            <a:pPr marL="914400" lvl="1" indent="-341313">
              <a:spcAft>
                <a:spcPts val="18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Evidence of causal analysis</a:t>
            </a:r>
          </a:p>
          <a:p>
            <a:pPr marL="914400" lvl="1" indent="-341313">
              <a:spcAft>
                <a:spcPts val="18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Verify the program is monitoring the results of implemented CA(s) for effectiveness and completeness</a:t>
            </a:r>
          </a:p>
          <a:p>
            <a:pPr marL="914400" lvl="1" indent="-341313">
              <a:spcAft>
                <a:spcPts val="18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Verify all required documentation is provided and satisfactory</a:t>
            </a:r>
          </a:p>
          <a:p>
            <a:pPr marL="914400" lvl="1" indent="-341313">
              <a:spcAft>
                <a:spcPts val="24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Note the closure of finding(s) in assessment report</a:t>
            </a:r>
          </a:p>
          <a:p>
            <a:pPr marL="457200" indent="-346075">
              <a:spcAft>
                <a:spcPts val="24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CA implemented differs from submitted CAP –– find out why</a:t>
            </a:r>
          </a:p>
          <a:p>
            <a:pPr marL="457200" indent="-346075">
              <a:spcAft>
                <a:spcPts val="12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STM is available to assist and answer questions</a:t>
            </a:r>
          </a:p>
        </p:txBody>
      </p:sp>
    </p:spTree>
    <p:extLst>
      <p:ext uri="{BB962C8B-B14F-4D97-AF65-F5344CB8AC3E}">
        <p14:creationId xmlns:p14="http://schemas.microsoft.com/office/powerpoint/2010/main" val="3574834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152400"/>
            <a:ext cx="4953000" cy="1219200"/>
          </a:xfrm>
        </p:spPr>
        <p:txBody>
          <a:bodyPr/>
          <a:lstStyle/>
          <a:p>
            <a:pPr algn="ctr"/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To Look For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 marL="0" lvl="2" indent="0">
              <a:spcAft>
                <a:spcPts val="1800"/>
              </a:spcAft>
              <a:buSzPct val="120000"/>
              <a:buNone/>
            </a:pPr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Questions that may help to determine if the CAP appropriately addresses the problem: </a:t>
            </a:r>
          </a:p>
          <a:p>
            <a:pPr marL="396875" lvl="2" indent="-285750">
              <a:spcAft>
                <a:spcPts val="18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 the CAP address the root cause, or does it simply give correction to the problem?</a:t>
            </a:r>
          </a:p>
          <a:p>
            <a:pPr marL="396875" lvl="2" indent="-285750">
              <a:spcAft>
                <a:spcPts val="18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 it address the system?</a:t>
            </a:r>
          </a:p>
          <a:p>
            <a:pPr marL="396875" lvl="2" indent="-285750">
              <a:spcAft>
                <a:spcPts val="18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 it implement a change in the system or is it incident specific?</a:t>
            </a:r>
          </a:p>
          <a:p>
            <a:pPr marL="396875" lvl="2" indent="-285750">
              <a:spcAft>
                <a:spcPts val="18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there one corrective action for each identified root cause?</a:t>
            </a:r>
          </a:p>
          <a:p>
            <a:pPr marL="396875" lvl="2" indent="-285750">
              <a:spcAft>
                <a:spcPts val="18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 the corrective actions realistic and measurable?</a:t>
            </a:r>
          </a:p>
          <a:p>
            <a:pPr marL="396875" lvl="2" indent="-285750">
              <a:spcAft>
                <a:spcPts val="18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 the CAP include timelines, owners, and resources?</a:t>
            </a:r>
          </a:p>
          <a:p>
            <a:pPr marL="396875" lvl="2" indent="-285750">
              <a:spcAft>
                <a:spcPts val="1800"/>
              </a:spcAft>
              <a:buSzPct val="120000"/>
              <a:buFont typeface="Wingdings" panose="05000000000000000000" pitchFamily="2" charset="2"/>
              <a:buChar char="§"/>
            </a:pP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 data confirm that the problem is eliminated or alleviated by the corrective action?</a:t>
            </a:r>
          </a:p>
        </p:txBody>
      </p:sp>
    </p:spTree>
    <p:extLst>
      <p:ext uri="{BB962C8B-B14F-4D97-AF65-F5344CB8AC3E}">
        <p14:creationId xmlns:p14="http://schemas.microsoft.com/office/powerpoint/2010/main" val="8397966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749D1-7398-B6AC-F3F9-D990401EE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3048000"/>
            <a:ext cx="5791200" cy="1219200"/>
          </a:xfrm>
        </p:spPr>
        <p:txBody>
          <a:bodyPr/>
          <a:lstStyle/>
          <a:p>
            <a:pPr algn="ctr"/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499681078"/>
      </p:ext>
    </p:extLst>
  </p:cSld>
  <p:clrMapOvr>
    <a:masterClrMapping/>
  </p:clrMapOvr>
</p:sld>
</file>

<file path=ppt/theme/theme1.xml><?xml version="1.0" encoding="utf-8"?>
<a:theme xmlns:a="http://schemas.openxmlformats.org/drawingml/2006/main" name="DOE NE Format">
  <a:themeElements>
    <a:clrScheme name="DOE NE Larg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OE NE Lar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OE NE Lar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E NE Lar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E NE Lar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E NE Lar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E NE Lar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OE NE Lar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OE NE Lar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DOE NE Format</Template>
  <TotalTime>5007</TotalTime>
  <Words>1603</Words>
  <Application>Microsoft Office PowerPoint</Application>
  <PresentationFormat>On-screen Show (4:3)</PresentationFormat>
  <Paragraphs>176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Symbol</vt:lpstr>
      <vt:lpstr>Tahoma</vt:lpstr>
      <vt:lpstr>Wingdings</vt:lpstr>
      <vt:lpstr>DOE NE Format</vt:lpstr>
      <vt:lpstr>Assessing Quality Assurance Programs and Addressing Corrective Actions</vt:lpstr>
      <vt:lpstr>Quality Assurance Programs</vt:lpstr>
      <vt:lpstr>Problem Identification and Corrective Actions</vt:lpstr>
      <vt:lpstr>Problem Identification and Corrective Actions</vt:lpstr>
      <vt:lpstr>Terminology</vt:lpstr>
      <vt:lpstr>Correction</vt:lpstr>
      <vt:lpstr>Corrective Action</vt:lpstr>
      <vt:lpstr>Correction vs. Corrective Action</vt:lpstr>
      <vt:lpstr>Root Cause</vt:lpstr>
      <vt:lpstr>Root Cause Analysis (RCA)</vt:lpstr>
      <vt:lpstr>Correction vs. Corrective Action</vt:lpstr>
      <vt:lpstr>Corrective Action Plan (CAP)</vt:lpstr>
      <vt:lpstr>Goal of Corrective Action Plans</vt:lpstr>
      <vt:lpstr>Key Components of a CAP</vt:lpstr>
      <vt:lpstr>Effective Corrective Actions</vt:lpstr>
      <vt:lpstr>Examples of Poor Corrective Actions</vt:lpstr>
      <vt:lpstr>Examples of Poor Corrective Actions</vt:lpstr>
      <vt:lpstr>Corrective Action Plans</vt:lpstr>
      <vt:lpstr>Purpose of DOELAP Corrective Action Plan</vt:lpstr>
      <vt:lpstr>DOELAP Corrective Action Plan</vt:lpstr>
      <vt:lpstr>Corrective Action Follow Up</vt:lpstr>
      <vt:lpstr>What To Look For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Bohrer, Steven E</dc:creator>
  <cp:lastModifiedBy>Hathaway, Andrew J</cp:lastModifiedBy>
  <cp:revision>384</cp:revision>
  <cp:lastPrinted>2018-08-23T19:07:26Z</cp:lastPrinted>
  <dcterms:created xsi:type="dcterms:W3CDTF">2015-09-28T15:25:42Z</dcterms:created>
  <dcterms:modified xsi:type="dcterms:W3CDTF">2026-09-15T13:50:44Z</dcterms:modified>
</cp:coreProperties>
</file>